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256" r:id="rId2"/>
    <p:sldId id="292" r:id="rId3"/>
    <p:sldId id="284" r:id="rId4"/>
    <p:sldId id="258" r:id="rId5"/>
    <p:sldId id="257" r:id="rId6"/>
    <p:sldId id="259" r:id="rId7"/>
    <p:sldId id="291" r:id="rId8"/>
    <p:sldId id="260" r:id="rId9"/>
    <p:sldId id="261" r:id="rId10"/>
    <p:sldId id="262" r:id="rId11"/>
    <p:sldId id="264" r:id="rId12"/>
    <p:sldId id="280" r:id="rId13"/>
    <p:sldId id="281" r:id="rId14"/>
    <p:sldId id="285" r:id="rId15"/>
    <p:sldId id="263" r:id="rId16"/>
    <p:sldId id="273" r:id="rId17"/>
    <p:sldId id="277" r:id="rId18"/>
    <p:sldId id="278" r:id="rId19"/>
    <p:sldId id="279" r:id="rId20"/>
    <p:sldId id="274" r:id="rId21"/>
    <p:sldId id="275" r:id="rId22"/>
    <p:sldId id="266" r:id="rId23"/>
    <p:sldId id="276" r:id="rId24"/>
    <p:sldId id="269" r:id="rId25"/>
    <p:sldId id="283" r:id="rId26"/>
    <p:sldId id="289" r:id="rId27"/>
    <p:sldId id="290" r:id="rId28"/>
    <p:sldId id="286" r:id="rId29"/>
    <p:sldId id="287" r:id="rId30"/>
    <p:sldId id="288" r:id="rId31"/>
    <p:sldId id="270" r:id="rId32"/>
    <p:sldId id="272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E10000"/>
    <a:srgbClr val="C80000"/>
    <a:srgbClr val="FF41AA"/>
    <a:srgbClr val="41AAFF"/>
    <a:srgbClr val="FFAA41"/>
    <a:srgbClr val="FFAA00"/>
    <a:srgbClr val="FFAA40"/>
    <a:srgbClr val="FFA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11C71-CEE8-4F89-A9D1-C6AE2398A540}" type="datetimeFigureOut">
              <a:rPr lang="de-DE" smtClean="0"/>
              <a:pPr/>
              <a:t>06.11.2016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5296F-EC32-4884-B245-AF296D8E0E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0757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Dieses Werk ist lizenziert unter einer Creative </a:t>
            </a:r>
            <a:r>
              <a:rPr lang="de-DE" dirty="0" err="1" smtClean="0"/>
              <a:t>Commons</a:t>
            </a:r>
            <a:r>
              <a:rPr lang="de-DE" dirty="0" smtClean="0"/>
              <a:t> Namensnennung 4.0 International Lizenz</a:t>
            </a:r>
            <a:r>
              <a:rPr lang="de-DE" baseline="0" dirty="0" smtClean="0"/>
              <a:t> (https://</a:t>
            </a:r>
            <a:r>
              <a:rPr lang="de-DE" baseline="0" smtClean="0"/>
              <a:t>creativecommons.org/licenses/by/4.0/).</a:t>
            </a:r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dirty="0" smtClean="0"/>
              <a:t>Gesellschaftsvertrag: Alles rund um eine Sozialaktivität, z.B. Rollenspielen.</a:t>
            </a:r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Erkundung: In Kommunikation untereinander entstehende Imagination von Ereignissen im gemeinsamen Vorstellungsraum.</a:t>
            </a:r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Techniken: Prozeduren, die das Spiel ermöglichen, wie Charaktererstellung und Resolution.</a:t>
            </a:r>
          </a:p>
          <a:p>
            <a:pPr marL="228600" indent="-228600">
              <a:buFont typeface="+mj-lt"/>
              <a:buAutoNum type="arabicPeriod"/>
            </a:pPr>
            <a:r>
              <a:rPr lang="de-DE" dirty="0" smtClean="0"/>
              <a:t>Ephemera: Was unmittelbar im Spiel passiert, z.B. Erzählung, Würfeln, Regeln nachschlagen, usw.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5296F-EC32-4884-B245-AF296D8E0E7E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B30C66-8BB4-4D93-BF1B-CFC8A08B9711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7502E-5131-4B69-9290-6D266581BC47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CA0A3-EF97-4636-BB85-EAC56F3E4CE7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C04788-E0F7-49B2-9050-D2B493AA8C8E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C4CB7-881D-4D4C-B56F-89DF64714442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3721F-62DD-46CE-9112-7F7EAE512985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7EBAD-9001-49C0-8F26-0F8B3A96CC5B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4F11D-9D9D-4371-9C4C-B623C716F53D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2D8C4-637E-4F02-8181-0163BAF48526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2DF3F-6256-4B97-8181-4F1BD5471A55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1B0CB-93A7-4F66-A763-B09AAED5C469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591BF5-D68F-4ECF-A7B6-D8551BB668EF}" type="datetime1">
              <a:rPr lang="de-DE" smtClean="0"/>
              <a:pPr/>
              <a:t>06.11.2016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e-rpgs.com/articl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kshire.net/~jhkim/rpg/theory/threefold/GEN01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hitehall-paraindustries.blogspot.de/2009/01/elements-layers-of-design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shire.net/~jhkim/rpg/theory/purpos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armonies.tzone.org/articles/colors/color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120910105807/http:/www.carrollsweb.com/crkdfac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jaakkostenros.wordpress.com/2010/08/02/blast-from-the-past-meilaht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15815581/The_Wunderkammer-Gesamtkunstwerk_Mode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rp.subcultures.nl/wp-content/uploads/2009/01/montola_the_invisible_rules_of_role_playing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orthwestern.edu/~hunicke/MD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kshire.net/~jhkim/rpg/theory/threefol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Modelle von Rollenspiele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Rollenspieltheorie Teil 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Threefold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Häufige Kritikpunkte</a:t>
            </a:r>
          </a:p>
          <a:p>
            <a:pPr lvl="1"/>
            <a:r>
              <a:rPr lang="de-DE" dirty="0" smtClean="0"/>
              <a:t>Das „Modell“ modelliere keine Rollenspiele, sondern typisiere nur die Rollenspieler</a:t>
            </a:r>
          </a:p>
          <a:p>
            <a:pPr lvl="1"/>
            <a:r>
              <a:rPr lang="de-DE" dirty="0" smtClean="0"/>
              <a:t>Die Zielliste sei nicht vollständig, z.B. wird manchmal „</a:t>
            </a:r>
            <a:r>
              <a:rPr lang="de-DE" dirty="0" err="1" smtClean="0"/>
              <a:t>Socializing</a:t>
            </a:r>
            <a:r>
              <a:rPr lang="de-DE" dirty="0" smtClean="0"/>
              <a:t>“ (Spieler wollen mit ihren Freunden Spaß haben) als 4. Ziel postuliert</a:t>
            </a:r>
          </a:p>
          <a:p>
            <a:pPr lvl="1"/>
            <a:r>
              <a:rPr lang="de-DE" dirty="0" smtClean="0"/>
              <a:t>Die Ziele seien nicht exklusiv: erfahrene Spielleiter können alle drei unter einen Hut bringen</a:t>
            </a:r>
          </a:p>
          <a:p>
            <a:pPr lvl="1"/>
            <a:r>
              <a:rPr lang="de-DE" dirty="0" smtClean="0"/>
              <a:t>Die Autoren haben nur ihrem präferierten Ziel (Simulation) eine geeignete Beschreibung gegeben und ihn generell hervorgehoben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GNS </a:t>
            </a:r>
            <a:r>
              <a:rPr lang="de-DE" dirty="0" err="1" smtClean="0"/>
              <a:t>Theory</a:t>
            </a:r>
            <a:r>
              <a:rPr lang="de-DE" dirty="0" smtClean="0"/>
              <a:t> / The Big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Wahrscheinlich das bekannteste, aber auch das kontroverseste Rollenspielmodell</a:t>
            </a:r>
          </a:p>
          <a:p>
            <a:r>
              <a:rPr lang="de-DE" dirty="0" smtClean="0"/>
              <a:t>Ausgearbeitet 1999-2005 hauptsächlich von Ron Edwards auf The </a:t>
            </a:r>
            <a:r>
              <a:rPr lang="de-DE" dirty="0" err="1" smtClean="0"/>
              <a:t>Forge</a:t>
            </a:r>
            <a:r>
              <a:rPr lang="de-DE" dirty="0" smtClean="0"/>
              <a:t> (</a:t>
            </a:r>
            <a:r>
              <a:rPr lang="de-DE" dirty="0" smtClean="0">
                <a:hlinkClick r:id="rId3"/>
              </a:rPr>
              <a:t>http://www.indie-rpgs.com/articles/</a:t>
            </a:r>
            <a:r>
              <a:rPr lang="de-DE" dirty="0" smtClean="0"/>
              <a:t>)</a:t>
            </a:r>
          </a:p>
          <a:p>
            <a:r>
              <a:rPr lang="de-DE" dirty="0" smtClean="0"/>
              <a:t>Erweitert das </a:t>
            </a:r>
            <a:r>
              <a:rPr lang="de-DE" dirty="0" err="1" smtClean="0"/>
              <a:t>Threefold</a:t>
            </a:r>
            <a:r>
              <a:rPr lang="de-DE" dirty="0" smtClean="0"/>
              <a:t>-Modell mit der Zielstellung des praktischen Designs, besonders für erzählungsorientierte Spiele</a:t>
            </a:r>
          </a:p>
          <a:p>
            <a:r>
              <a:rPr lang="de-DE" dirty="0" smtClean="0"/>
              <a:t>Kerngedanke: Jedes Spiel soll ein im Vorfeld vereinbartes Ziel haben und keine Teile enthalten, die zu diesem Ziel nicht beitragen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Big Model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519" y="616784"/>
            <a:ext cx="7904921" cy="4252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Big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Weitere Schlüsselbegriffe:</a:t>
            </a:r>
          </a:p>
          <a:p>
            <a:pPr lvl="1"/>
            <a:r>
              <a:rPr lang="de-DE" b="1" dirty="0" err="1" smtClean="0"/>
              <a:t>Lumpley</a:t>
            </a:r>
            <a:r>
              <a:rPr lang="de-DE" b="1" dirty="0" smtClean="0"/>
              <a:t>-Prinzip</a:t>
            </a:r>
            <a:r>
              <a:rPr lang="de-DE" dirty="0" smtClean="0"/>
              <a:t>: „Das ‚System‘ ist das, wie die Gruppe sich darauf einigt, was im Spiel passiert.“</a:t>
            </a:r>
          </a:p>
          <a:p>
            <a:pPr lvl="1"/>
            <a:r>
              <a:rPr lang="de-DE" dirty="0" smtClean="0"/>
              <a:t>Stimmigkeit (</a:t>
            </a:r>
            <a:r>
              <a:rPr lang="de-DE" b="1" dirty="0" err="1" smtClean="0"/>
              <a:t>Coherence</a:t>
            </a:r>
            <a:r>
              <a:rPr lang="de-DE" dirty="0" smtClean="0"/>
              <a:t>): Der Grad, zu dem eine Rollenspielgruppe eine kreative Agenda annimmt und auslebt. Bedingt auch auf Systeme anwendbar.</a:t>
            </a:r>
          </a:p>
          <a:p>
            <a:r>
              <a:rPr lang="de-DE" dirty="0" smtClean="0"/>
              <a:t>Kreative Agenden:</a:t>
            </a:r>
          </a:p>
          <a:p>
            <a:pPr lvl="1"/>
            <a:r>
              <a:rPr lang="de-DE" b="1" dirty="0" err="1" smtClean="0"/>
              <a:t>G</a:t>
            </a:r>
            <a:r>
              <a:rPr lang="de-DE" dirty="0" err="1" smtClean="0"/>
              <a:t>amism</a:t>
            </a:r>
            <a:r>
              <a:rPr lang="de-DE" dirty="0" smtClean="0"/>
              <a:t> (</a:t>
            </a:r>
            <a:r>
              <a:rPr lang="de-DE" dirty="0" err="1" smtClean="0"/>
              <a:t>Step</a:t>
            </a:r>
            <a:r>
              <a:rPr lang="de-DE" dirty="0" smtClean="0"/>
              <a:t> On </a:t>
            </a:r>
            <a:r>
              <a:rPr lang="de-DE" dirty="0" err="1" smtClean="0"/>
              <a:t>Up</a:t>
            </a:r>
            <a:r>
              <a:rPr lang="de-DE" dirty="0" smtClean="0"/>
              <a:t>): Einschätzung persönlicher Strategien und Courage in einer Risikosituation.</a:t>
            </a:r>
          </a:p>
          <a:p>
            <a:pPr lvl="1"/>
            <a:r>
              <a:rPr lang="de-DE" b="1" dirty="0" err="1" smtClean="0"/>
              <a:t>N</a:t>
            </a:r>
            <a:r>
              <a:rPr lang="de-DE" dirty="0" err="1" smtClean="0"/>
              <a:t>arrativism</a:t>
            </a:r>
            <a:r>
              <a:rPr lang="de-DE" dirty="0" smtClean="0"/>
              <a:t> (Story </a:t>
            </a:r>
            <a:r>
              <a:rPr lang="de-DE" dirty="0" err="1" smtClean="0"/>
              <a:t>Now</a:t>
            </a:r>
            <a:r>
              <a:rPr lang="de-DE" dirty="0" smtClean="0"/>
              <a:t>): Bekenntnis zum Erörtern einer Prämisse durch das eigene Rollenspielen.</a:t>
            </a:r>
          </a:p>
          <a:p>
            <a:pPr lvl="1"/>
            <a:r>
              <a:rPr lang="de-DE" b="1" dirty="0" err="1" smtClean="0"/>
              <a:t>S</a:t>
            </a:r>
            <a:r>
              <a:rPr lang="de-DE" dirty="0" err="1" smtClean="0"/>
              <a:t>imulationism</a:t>
            </a:r>
            <a:r>
              <a:rPr lang="de-DE" dirty="0" smtClean="0"/>
              <a:t> (The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Dream</a:t>
            </a:r>
            <a:r>
              <a:rPr lang="de-DE" dirty="0" smtClean="0"/>
              <a:t>): Bekenntnis zur internen Kausalität der Spielwelt und Themen.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Big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Häufige Kritikpunkte</a:t>
            </a:r>
          </a:p>
          <a:p>
            <a:pPr lvl="1"/>
            <a:r>
              <a:rPr lang="de-DE" dirty="0" smtClean="0"/>
              <a:t>Fast alle gleichen Punkte wie bei </a:t>
            </a:r>
            <a:r>
              <a:rPr lang="de-DE" dirty="0" err="1" smtClean="0"/>
              <a:t>Threefold</a:t>
            </a:r>
            <a:r>
              <a:rPr lang="de-DE" dirty="0" smtClean="0"/>
              <a:t>, v.a. die „Unstimmigkeit“ unterschiedlicher kreativen Agenden sei „Rollenspieler-Apartheid“.</a:t>
            </a:r>
          </a:p>
          <a:p>
            <a:pPr lvl="1"/>
            <a:r>
              <a:rPr lang="de-DE" dirty="0" err="1" smtClean="0"/>
              <a:t>Narrativismus</a:t>
            </a:r>
            <a:r>
              <a:rPr lang="de-DE" dirty="0" smtClean="0"/>
              <a:t> sei zu engstirnig definiert, und die anderen Agenden gänzlich entstellt. Auch die Vollständigkeit der Liste der kreativen Agenden wird in Frage gestellt.</a:t>
            </a:r>
          </a:p>
          <a:p>
            <a:pPr lvl="1"/>
            <a:r>
              <a:rPr lang="de-DE" dirty="0" smtClean="0"/>
              <a:t>Das Postulat, dass verwendete Techniken großen Einfluss auf den kreativen Ausdruck haben („System </a:t>
            </a:r>
            <a:r>
              <a:rPr lang="de-DE" dirty="0" err="1" smtClean="0"/>
              <a:t>Does</a:t>
            </a:r>
            <a:r>
              <a:rPr lang="de-DE" dirty="0" smtClean="0"/>
              <a:t> Matter“), sei nicht ausreichend begründet und erschaffe eine neue Spielart, die kein Rollenspielen mehr ist.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Viele Kritiker sind nur mit den sichtbarsten und ältesten Teilen des Modells vertraut (nicht zuletzt weil es so viel Text ist), und oft von (zugegeben eigensinnigen) Äußerungen von Edwards irritiert.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GEN(der)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Vorgeschlagen 2001 von „</a:t>
            </a:r>
            <a:r>
              <a:rPr lang="de-DE" dirty="0" err="1" smtClean="0"/>
              <a:t>Scarlet</a:t>
            </a:r>
            <a:r>
              <a:rPr lang="de-DE" dirty="0" smtClean="0"/>
              <a:t> </a:t>
            </a:r>
            <a:r>
              <a:rPr lang="de-DE" dirty="0" err="1" smtClean="0"/>
              <a:t>Jester</a:t>
            </a:r>
            <a:r>
              <a:rPr lang="de-DE" dirty="0" smtClean="0"/>
              <a:t>“ auf Gaming </a:t>
            </a:r>
            <a:r>
              <a:rPr lang="de-DE" dirty="0" err="1" smtClean="0"/>
              <a:t>Outpost</a:t>
            </a:r>
            <a:r>
              <a:rPr lang="de-DE" dirty="0" smtClean="0"/>
              <a:t> und nie fertiggestellt </a:t>
            </a:r>
            <a:r>
              <a:rPr lang="de-DE" sz="1700" dirty="0" smtClean="0"/>
              <a:t>(</a:t>
            </a:r>
            <a:r>
              <a:rPr lang="de-DE" sz="1700" dirty="0" smtClean="0">
                <a:hlinkClick r:id="rId3"/>
              </a:rPr>
              <a:t>http://www.darkshire.net/~jhkim/rpg/theory/threefold/GEN01.html</a:t>
            </a:r>
            <a:r>
              <a:rPr lang="de-DE" sz="1700" dirty="0" smtClean="0"/>
              <a:t>)</a:t>
            </a:r>
            <a:endParaRPr lang="de-DE" dirty="0" smtClean="0"/>
          </a:p>
          <a:p>
            <a:r>
              <a:rPr lang="de-DE" dirty="0" smtClean="0"/>
              <a:t>Baute auf </a:t>
            </a:r>
            <a:r>
              <a:rPr lang="de-DE" dirty="0" err="1" smtClean="0"/>
              <a:t>Threefold</a:t>
            </a:r>
            <a:r>
              <a:rPr lang="de-DE" dirty="0" smtClean="0"/>
              <a:t> auf und positionierte sich als Alternative zum (damaligen) GNS-Modell</a:t>
            </a:r>
          </a:p>
          <a:p>
            <a:endParaRPr lang="de-DE" dirty="0" smtClean="0"/>
          </a:p>
          <a:p>
            <a:r>
              <a:rPr lang="de-DE" dirty="0" smtClean="0"/>
              <a:t>Kernaussage: Rollenspiele haben eine 2-Tier-Architektur, mit Spielerziele oben und Techniken unten; auch wenn nicht alle letzteren mit allen ersteren kompatibel sind, sind die Techniken größtenteils austauschbar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GEN(der)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txBody>
          <a:bodyPr>
            <a:normAutofit/>
          </a:bodyPr>
          <a:lstStyle/>
          <a:p>
            <a:r>
              <a:rPr lang="de-DE" dirty="0" smtClean="0"/>
              <a:t>Top-Tier</a:t>
            </a:r>
          </a:p>
          <a:p>
            <a:pPr lvl="1"/>
            <a:r>
              <a:rPr lang="de-DE" dirty="0" smtClean="0"/>
              <a:t>Absicht (</a:t>
            </a:r>
            <a:r>
              <a:rPr lang="de-DE" b="1" dirty="0" err="1" smtClean="0"/>
              <a:t>G</a:t>
            </a:r>
            <a:r>
              <a:rPr lang="de-DE" dirty="0" err="1" smtClean="0"/>
              <a:t>amist</a:t>
            </a:r>
            <a:r>
              <a:rPr lang="de-DE" dirty="0" smtClean="0"/>
              <a:t>, </a:t>
            </a:r>
            <a:r>
              <a:rPr lang="de-DE" b="1" dirty="0" err="1" smtClean="0"/>
              <a:t>E</a:t>
            </a:r>
            <a:r>
              <a:rPr lang="de-DE" dirty="0" err="1" smtClean="0"/>
              <a:t>xplorative</a:t>
            </a:r>
            <a:r>
              <a:rPr lang="de-DE" dirty="0" smtClean="0"/>
              <a:t>, </a:t>
            </a:r>
            <a:r>
              <a:rPr lang="de-DE" b="1" dirty="0" smtClean="0"/>
              <a:t>N</a:t>
            </a:r>
            <a:r>
              <a:rPr lang="de-DE" dirty="0" smtClean="0"/>
              <a:t>arrative)</a:t>
            </a:r>
            <a:endParaRPr lang="ru-RU" dirty="0" smtClean="0"/>
          </a:p>
          <a:p>
            <a:pPr lvl="1"/>
            <a:r>
              <a:rPr lang="de-DE" dirty="0" smtClean="0"/>
              <a:t>Themenfokus (Charaktere, Setting, Situation)</a:t>
            </a:r>
          </a:p>
          <a:p>
            <a:pPr lvl="1"/>
            <a:r>
              <a:rPr lang="de-DE" dirty="0" smtClean="0"/>
              <a:t>Realismus (Skala: Realistisch &lt;-&gt; Filmisch)</a:t>
            </a:r>
          </a:p>
          <a:p>
            <a:r>
              <a:rPr lang="de-DE" dirty="0" err="1" smtClean="0"/>
              <a:t>Bottom</a:t>
            </a:r>
            <a:r>
              <a:rPr lang="de-DE" dirty="0" smtClean="0"/>
              <a:t>-Tier</a:t>
            </a:r>
          </a:p>
          <a:p>
            <a:pPr lvl="1"/>
            <a:r>
              <a:rPr lang="de-DE" dirty="0" smtClean="0"/>
              <a:t>Resolutionsmechaniken</a:t>
            </a:r>
          </a:p>
          <a:p>
            <a:pPr lvl="1"/>
            <a:r>
              <a:rPr lang="de-DE" dirty="0" smtClean="0"/>
              <a:t>Belohnungssystem</a:t>
            </a:r>
          </a:p>
          <a:p>
            <a:pPr lvl="1"/>
            <a:r>
              <a:rPr lang="de-DE" dirty="0" smtClean="0"/>
              <a:t>Machtverteilung</a:t>
            </a:r>
          </a:p>
          <a:p>
            <a:pPr lvl="1"/>
            <a:r>
              <a:rPr lang="de-DE" dirty="0" smtClean="0"/>
              <a:t>Erzählhaltung (</a:t>
            </a:r>
            <a:r>
              <a:rPr lang="de-DE" dirty="0" err="1" smtClean="0"/>
              <a:t>Stance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…usw.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Layers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Vorgeschlagen 2002 von Brian </a:t>
            </a:r>
            <a:r>
              <a:rPr lang="de-DE" dirty="0" err="1" smtClean="0"/>
              <a:t>Gleichman</a:t>
            </a:r>
            <a:r>
              <a:rPr lang="de-DE" dirty="0" smtClean="0"/>
              <a:t> auf RPG.net </a:t>
            </a:r>
            <a:br>
              <a:rPr lang="de-DE" dirty="0" smtClean="0"/>
            </a:br>
            <a:r>
              <a:rPr lang="de-DE" sz="2100" dirty="0" smtClean="0"/>
              <a:t>(</a:t>
            </a:r>
            <a:r>
              <a:rPr lang="de-DE" sz="2100" dirty="0" smtClean="0">
                <a:hlinkClick r:id="rId3"/>
              </a:rPr>
              <a:t>http://whitehall-paraindustries.blogspot.de/2009/01/elements-layers-of-design.html</a:t>
            </a:r>
            <a:r>
              <a:rPr lang="de-DE" sz="2100" dirty="0" smtClean="0"/>
              <a:t>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Fokus auf Design, statt auf die Spieler und das Spielen an sich (anders als die </a:t>
            </a:r>
            <a:r>
              <a:rPr lang="de-DE" dirty="0" err="1" smtClean="0"/>
              <a:t>Threefold</a:t>
            </a:r>
            <a:r>
              <a:rPr lang="de-DE" dirty="0" smtClean="0"/>
              <a:t>-Reihe)</a:t>
            </a:r>
          </a:p>
          <a:p>
            <a:endParaRPr lang="de-DE" dirty="0" smtClean="0"/>
          </a:p>
          <a:p>
            <a:r>
              <a:rPr lang="de-DE" dirty="0" smtClean="0"/>
              <a:t>Unterteilt das Rollenspielen in fünf Ebenen: das eigentliche Spiel und vier Meta-Game-Schichten</a:t>
            </a:r>
          </a:p>
          <a:p>
            <a:r>
              <a:rPr lang="de-DE" dirty="0" smtClean="0"/>
              <a:t>Beim Design soll der Autor bewusst entscheiden, welche Mechaniken er auf welche Ebene platziert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Layers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Game</a:t>
            </a:r>
            <a:r>
              <a:rPr lang="de-DE" dirty="0" smtClean="0"/>
              <a:t>: Objektive Regeln und Mechaniken, die die Entscheidungen basierend auf vollständigem Wissen (d.h. das taktische Spielen) ermöglichen. Schränken die Möglichkeitsraum des Spiels ein.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 err="1" smtClean="0"/>
              <a:t>Near</a:t>
            </a:r>
            <a:r>
              <a:rPr lang="de-DE" b="1" dirty="0" smtClean="0"/>
              <a:t> Game</a:t>
            </a:r>
            <a:r>
              <a:rPr lang="de-DE" dirty="0" smtClean="0"/>
              <a:t>: Versteckte Mechaniken, die die Spielersicht einschränken und zum strategischen Spielen zwingen. Sind oft mit Prädiktion, Verschleierung und Aufklärung verbunden.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Layers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de-DE" b="1" dirty="0" err="1" smtClean="0"/>
              <a:t>Near</a:t>
            </a:r>
            <a:r>
              <a:rPr lang="de-DE" b="1" dirty="0" smtClean="0"/>
              <a:t> Meta-Game</a:t>
            </a:r>
            <a:r>
              <a:rPr lang="de-DE" dirty="0" smtClean="0"/>
              <a:t>: Subjektive bzw. „beratende“ Mechaniken, die die Endinterpretation den Spielern überlassen (z.B. </a:t>
            </a:r>
            <a:r>
              <a:rPr lang="de-DE" dirty="0" err="1" smtClean="0"/>
              <a:t>Alignments</a:t>
            </a:r>
            <a:r>
              <a:rPr lang="de-DE" dirty="0" smtClean="0"/>
              <a:t> in </a:t>
            </a:r>
            <a:r>
              <a:rPr lang="de-DE" i="1" dirty="0" smtClean="0"/>
              <a:t>D&amp;D</a:t>
            </a:r>
            <a:r>
              <a:rPr lang="de-DE" dirty="0" smtClean="0"/>
              <a:t>).</a:t>
            </a: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de-DE" b="1" dirty="0" smtClean="0"/>
              <a:t>Meta-Game</a:t>
            </a:r>
            <a:r>
              <a:rPr lang="de-DE" dirty="0" smtClean="0"/>
              <a:t>: Rein subjektive Resolutionen, Vereinbarungen, etc., bei denen keine regeltechnischen Einschränkungen vorliegen (z.B. Spielwelt-Erstellung in meisten RPGs).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b="1" dirty="0" err="1" smtClean="0"/>
              <a:t>Far</a:t>
            </a:r>
            <a:r>
              <a:rPr lang="de-DE" b="1" dirty="0" smtClean="0"/>
              <a:t> Meta-Game</a:t>
            </a:r>
            <a:r>
              <a:rPr lang="de-DE" dirty="0" smtClean="0"/>
              <a:t>: Alle Faktoren, die mit dem Spiel an sich nichts zu tun haben, es aber trotzdem maßgeblich beeinflussen.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Wozu sich mit Rollenspieltheorie befassen?</a:t>
            </a:r>
          </a:p>
          <a:p>
            <a:r>
              <a:rPr lang="de-DE" dirty="0" smtClean="0"/>
              <a:t>2004 von John H. Kim, dem großen Archivar der Rollenspieltheorie, ausformuliert: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2"/>
              </a:rPr>
              <a:t>http://www.darkshire.net/~jhkim/rpg/theory/purpose.html</a:t>
            </a:r>
            <a:r>
              <a:rPr lang="de-DE" sz="2000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Kommunikation zwischen Rollenspieler, Spielleiter, Designer und Laien verbessern </a:t>
            </a:r>
            <a:r>
              <a:rPr lang="de-DE" dirty="0" smtClean="0">
                <a:sym typeface="Wingdings" pitchFamily="2" charset="2"/>
              </a:rPr>
              <a:t> den Elfenbeinturm um das Rollenspielen verhindern</a:t>
            </a:r>
            <a:endParaRPr lang="de-DE" dirty="0" smtClean="0"/>
          </a:p>
          <a:p>
            <a:pPr lvl="1"/>
            <a:r>
              <a:rPr lang="de-DE" dirty="0" smtClean="0"/>
              <a:t>Zu neuen Spiel- und Designweisen anregen</a:t>
            </a:r>
          </a:p>
          <a:p>
            <a:pPr lvl="1"/>
            <a:r>
              <a:rPr lang="de-DE" dirty="0" smtClean="0"/>
              <a:t>Beziehungen zu anderen Medienarten, wie etwa Literatur, Film und Computerspiele etablieren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Mikhail Aristov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Color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/>
          </a:bodyPr>
          <a:lstStyle/>
          <a:p>
            <a:r>
              <a:rPr lang="de-DE" dirty="0" smtClean="0"/>
              <a:t>Ausgearbeitet 2002-03 von Fabien </a:t>
            </a:r>
            <a:r>
              <a:rPr lang="de-DE" dirty="0" err="1" smtClean="0"/>
              <a:t>Niñoles</a:t>
            </a:r>
            <a:r>
              <a:rPr lang="de-DE" dirty="0" smtClean="0"/>
              <a:t>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http://harmonies.tzone.org/articles/colors/colors.html</a:t>
            </a:r>
            <a:r>
              <a:rPr lang="de-DE" sz="2000" dirty="0" smtClean="0"/>
              <a:t>)</a:t>
            </a:r>
            <a:endParaRPr lang="de-DE" dirty="0" smtClean="0"/>
          </a:p>
          <a:p>
            <a:r>
              <a:rPr lang="de-DE" dirty="0" smtClean="0"/>
              <a:t>Versucht, die drei Kernqualitätsmerkmale aller Rollenspielsysteme zu identifizieren</a:t>
            </a:r>
          </a:p>
          <a:p>
            <a:r>
              <a:rPr lang="de-DE" dirty="0" smtClean="0"/>
              <a:t>Diese Kriterien werden in RGB-Farben übersetzt, wobei „hellere“ Werte stets besser als „dunklere“ sind </a:t>
            </a:r>
            <a:r>
              <a:rPr lang="de-DE" smtClean="0"/>
              <a:t>(Normativität)</a:t>
            </a:r>
            <a:endParaRPr lang="de-DE" dirty="0" smtClean="0"/>
          </a:p>
          <a:p>
            <a:r>
              <a:rPr lang="de-DE" dirty="0" smtClean="0"/>
              <a:t>Systeme werden anhand dieser Kriterien bewertet; Mischfarben sind auch möglich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Color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Farbmetapher:</a:t>
            </a:r>
          </a:p>
          <a:p>
            <a:pPr lvl="1"/>
            <a:r>
              <a:rPr lang="de-DE" b="1" dirty="0" smtClean="0">
                <a:solidFill>
                  <a:srgbClr val="FF0000"/>
                </a:solidFill>
              </a:rPr>
              <a:t>Konsistenz (Rot)</a:t>
            </a:r>
            <a:r>
              <a:rPr lang="de-DE" dirty="0" smtClean="0"/>
              <a:t>: Wie gut das System mit der Spielwelt und -geschehen abgestimmt ist</a:t>
            </a:r>
          </a:p>
          <a:p>
            <a:pPr lvl="1"/>
            <a:r>
              <a:rPr lang="de-DE" b="1" dirty="0" smtClean="0">
                <a:solidFill>
                  <a:srgbClr val="00B050"/>
                </a:solidFill>
              </a:rPr>
              <a:t>Benutzbarkeit (Grün)</a:t>
            </a:r>
            <a:r>
              <a:rPr lang="de-DE" dirty="0" smtClean="0"/>
              <a:t>: Wie leicht das System zu bedienen und zu spielen ist</a:t>
            </a:r>
          </a:p>
          <a:p>
            <a:pPr lvl="1"/>
            <a:r>
              <a:rPr lang="de-DE" b="1" dirty="0" smtClean="0">
                <a:solidFill>
                  <a:srgbClr val="0070C0"/>
                </a:solidFill>
              </a:rPr>
              <a:t>Immersion (Blau)</a:t>
            </a:r>
            <a:r>
              <a:rPr lang="de-DE" dirty="0" smtClean="0"/>
              <a:t>: Wie gut das System die gewünschte Atmosphäre aufrechterhält </a:t>
            </a:r>
          </a:p>
          <a:p>
            <a:r>
              <a:rPr lang="de-DE" dirty="0" smtClean="0"/>
              <a:t>Vergleich mit </a:t>
            </a:r>
            <a:r>
              <a:rPr lang="de-DE" dirty="0" err="1" smtClean="0"/>
              <a:t>Threefold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Gamism</a:t>
            </a:r>
            <a:r>
              <a:rPr lang="de-DE" dirty="0" smtClean="0"/>
              <a:t>: </a:t>
            </a:r>
            <a:r>
              <a:rPr lang="de-DE" b="1" dirty="0" smtClean="0">
                <a:solidFill>
                  <a:srgbClr val="FFAA41"/>
                </a:solidFill>
              </a:rPr>
              <a:t>Orange</a:t>
            </a:r>
            <a:r>
              <a:rPr lang="de-DE" dirty="0" smtClean="0"/>
              <a:t> (rot &gt; grün &gt; blau)</a:t>
            </a:r>
          </a:p>
          <a:p>
            <a:pPr lvl="1"/>
            <a:r>
              <a:rPr lang="de-DE" dirty="0" err="1" smtClean="0"/>
              <a:t>Dramatism</a:t>
            </a:r>
            <a:r>
              <a:rPr lang="de-DE" dirty="0" smtClean="0"/>
              <a:t>: </a:t>
            </a:r>
            <a:r>
              <a:rPr lang="de-DE" b="1" dirty="0" smtClean="0">
                <a:solidFill>
                  <a:srgbClr val="41AAFF"/>
                </a:solidFill>
              </a:rPr>
              <a:t>Türkis</a:t>
            </a:r>
            <a:r>
              <a:rPr lang="de-DE" dirty="0" smtClean="0"/>
              <a:t> (blau &gt; grün &gt; rot)</a:t>
            </a:r>
          </a:p>
          <a:p>
            <a:pPr lvl="1"/>
            <a:r>
              <a:rPr lang="de-DE" dirty="0" smtClean="0"/>
              <a:t>Simulation: </a:t>
            </a:r>
            <a:r>
              <a:rPr lang="de-DE" b="1" dirty="0" smtClean="0">
                <a:solidFill>
                  <a:srgbClr val="FF41AA"/>
                </a:solidFill>
              </a:rPr>
              <a:t>Lila</a:t>
            </a:r>
            <a:r>
              <a:rPr lang="de-DE" dirty="0" smtClean="0"/>
              <a:t> (rot &gt; blau &gt; grün)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Channel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Vorgeschlagen 2003 von Larry D. </a:t>
            </a:r>
            <a:r>
              <a:rPr lang="de-DE" dirty="0" err="1" smtClean="0"/>
              <a:t>Hols</a:t>
            </a:r>
            <a:r>
              <a:rPr lang="de-DE" dirty="0" smtClean="0"/>
              <a:t> </a:t>
            </a:r>
            <a:r>
              <a:rPr lang="de-DE" sz="2200" dirty="0" smtClean="0"/>
              <a:t>(</a:t>
            </a:r>
            <a:r>
              <a:rPr lang="de-DE" sz="2200" dirty="0" smtClean="0">
                <a:hlinkClick r:id="rId3"/>
              </a:rPr>
              <a:t>https://web.archive.org/web/20120910105807/http://www.carrollsweb.com/crkdface/</a:t>
            </a:r>
            <a:r>
              <a:rPr lang="de-DE" sz="2200" dirty="0" smtClean="0"/>
              <a:t>)</a:t>
            </a:r>
            <a:endParaRPr lang="de-DE" dirty="0" smtClean="0"/>
          </a:p>
          <a:p>
            <a:r>
              <a:rPr lang="de-DE" dirty="0" smtClean="0"/>
              <a:t>Ursprünglich Kritik von </a:t>
            </a:r>
            <a:r>
              <a:rPr lang="de-DE" dirty="0" err="1" smtClean="0"/>
              <a:t>Threefold</a:t>
            </a:r>
            <a:r>
              <a:rPr lang="de-DE" dirty="0" smtClean="0"/>
              <a:t> Model</a:t>
            </a:r>
          </a:p>
          <a:p>
            <a:r>
              <a:rPr lang="de-DE" dirty="0" smtClean="0"/>
              <a:t>Bewertet Rollenspiele („Kampagnen“) anhand dessen, wie wichtig bestimmte Kriterien („Kanäle“) darin sind</a:t>
            </a:r>
          </a:p>
          <a:p>
            <a:r>
              <a:rPr lang="de-DE" dirty="0" smtClean="0"/>
              <a:t>Kanäle sind in drei Schichten angeordnet, vom Abstrakten ins Konkrete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Channel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9479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Elementare Kanäle (abstrakt):</a:t>
            </a:r>
          </a:p>
          <a:p>
            <a:pPr lvl="1"/>
            <a:r>
              <a:rPr lang="de-DE" dirty="0" smtClean="0"/>
              <a:t>Erzählung, Realismus, Gameplay, Sozialisierung, Erkundung, Ablenkung</a:t>
            </a:r>
          </a:p>
          <a:p>
            <a:r>
              <a:rPr lang="de-DE" dirty="0" smtClean="0"/>
              <a:t>Gebräuchliche Kanäle:</a:t>
            </a:r>
          </a:p>
          <a:p>
            <a:pPr lvl="1"/>
            <a:r>
              <a:rPr lang="de-DE" dirty="0" smtClean="0"/>
              <a:t>Z.B. Regelgewicht, Charakterspezialisierung, Konfliktmaßstab, NSFW-Inhalt, usw.</a:t>
            </a:r>
          </a:p>
          <a:p>
            <a:r>
              <a:rPr lang="de-DE" dirty="0" smtClean="0"/>
              <a:t>Details-Kanäle (konkret):</a:t>
            </a:r>
          </a:p>
          <a:p>
            <a:pPr lvl="1"/>
            <a:r>
              <a:rPr lang="de-DE" dirty="0" smtClean="0"/>
              <a:t>Erwartete Charakterisierungstiefe, Spielwelt-Treue, Regelkomplexität, Kampflastigkeit, usw.</a:t>
            </a:r>
          </a:p>
          <a:p>
            <a:r>
              <a:rPr lang="de-DE" dirty="0" smtClean="0"/>
              <a:t>Kanalauflistung nicht vollständig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Meilahti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Ausgearbeitet 2002-03 von </a:t>
            </a:r>
            <a:r>
              <a:rPr lang="fi-FI" dirty="0" smtClean="0"/>
              <a:t>Jaakko Stenros und Henri Hakkarainen (</a:t>
            </a:r>
            <a:r>
              <a:rPr lang="fi-FI" dirty="0" smtClean="0">
                <a:hlinkClick r:id="rId3"/>
              </a:rPr>
              <a:t>https://jaakkostenros.wordpress.com/2010/08/02/blast-from-the-past-meilahti/</a:t>
            </a:r>
            <a:r>
              <a:rPr lang="fi-FI" dirty="0" smtClean="0"/>
              <a:t>)</a:t>
            </a:r>
          </a:p>
          <a:p>
            <a:r>
              <a:rPr lang="fi-FI" dirty="0" smtClean="0"/>
              <a:t>Stark vom LARP (besonders Nordic Larp) beeinflusst, hat aber Anspruch auf Allgemeingültigkeit</a:t>
            </a:r>
          </a:p>
          <a:p>
            <a:r>
              <a:rPr lang="fi-FI" dirty="0" smtClean="0"/>
              <a:t>Definiert das Rollenspielen als Interaktion zwischen Spieler und Gamemaster innerhalb eines vorgegebenen Erzählungsrahmens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Meilahti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Kerngedanken:</a:t>
            </a:r>
          </a:p>
          <a:p>
            <a:pPr lvl="1"/>
            <a:r>
              <a:rPr lang="de-DE" b="1" dirty="0" smtClean="0"/>
              <a:t>Spieler</a:t>
            </a:r>
            <a:r>
              <a:rPr lang="de-DE" dirty="0" smtClean="0"/>
              <a:t> und </a:t>
            </a:r>
            <a:r>
              <a:rPr lang="de-DE" b="1" dirty="0" smtClean="0"/>
              <a:t>Spielercharaktere</a:t>
            </a:r>
            <a:r>
              <a:rPr lang="de-DE" dirty="0" smtClean="0"/>
              <a:t> werden nicht unterschieden, da „Spieler“ auch nur eine Rolle ist. Stattdessen bilden beide eine neue Identität.</a:t>
            </a:r>
          </a:p>
          <a:p>
            <a:pPr lvl="1"/>
            <a:r>
              <a:rPr lang="de-DE" b="1" dirty="0" err="1" smtClean="0"/>
              <a:t>Diegesis</a:t>
            </a:r>
            <a:r>
              <a:rPr lang="de-DE" dirty="0" smtClean="0"/>
              <a:t> ist das Bestimmen, was im Spiel wahr ist (vgl. </a:t>
            </a:r>
            <a:r>
              <a:rPr lang="de-DE" dirty="0" err="1" smtClean="0"/>
              <a:t>Lumpley</a:t>
            </a:r>
            <a:r>
              <a:rPr lang="de-DE" dirty="0" smtClean="0"/>
              <a:t>-Prinzip). </a:t>
            </a:r>
            <a:r>
              <a:rPr lang="de-DE" b="1" dirty="0" smtClean="0"/>
              <a:t>Diegetischer Rahmen</a:t>
            </a:r>
            <a:r>
              <a:rPr lang="de-DE" dirty="0" smtClean="0"/>
              <a:t> (Erzählungsrahmen) ist alles, was im Spiel wahr ist: Dinge, Beziehungen, Charaktere, Weltgeschichte, Geographie, Physikgesetze, usw.</a:t>
            </a:r>
          </a:p>
          <a:p>
            <a:pPr lvl="1"/>
            <a:r>
              <a:rPr lang="de-DE" b="1" dirty="0" smtClean="0"/>
              <a:t>Gamemaster</a:t>
            </a:r>
            <a:r>
              <a:rPr lang="de-DE" dirty="0" smtClean="0"/>
              <a:t> hat Vollmacht über alles im diegetischen Rahmen, inkl. Spielercharaktere, und kombiniert somit die Funktionen des Spielleiters, des Spieldesigners, und des Spielsystems.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Wu-</a:t>
            </a:r>
            <a:r>
              <a:rPr lang="de-DE" dirty="0" err="1" smtClean="0"/>
              <a:t>Ge</a:t>
            </a:r>
            <a:r>
              <a:rPr lang="de-DE" dirty="0" smtClean="0"/>
              <a:t> 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22784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Vorgeschlagen 2015 von Lars </a:t>
            </a:r>
            <a:r>
              <a:rPr lang="de-DE" dirty="0" err="1" smtClean="0"/>
              <a:t>Konzack</a:t>
            </a:r>
            <a:r>
              <a:rPr lang="de-DE" dirty="0" smtClean="0"/>
              <a:t> </a:t>
            </a:r>
            <a:r>
              <a:rPr lang="de-DE" sz="2400" dirty="0" smtClean="0"/>
              <a:t>(</a:t>
            </a:r>
            <a:r>
              <a:rPr lang="de-DE" sz="2400" dirty="0" smtClean="0">
                <a:hlinkClick r:id="rId3"/>
              </a:rPr>
              <a:t>https://www.academia.edu/15815581/The_Wunderkammer-Gesamtkunstwerk_Model</a:t>
            </a:r>
            <a:r>
              <a:rPr lang="de-DE" sz="2400" dirty="0" smtClean="0"/>
              <a:t>)</a:t>
            </a:r>
            <a:endParaRPr lang="de-DE" dirty="0" smtClean="0"/>
          </a:p>
          <a:p>
            <a:r>
              <a:rPr lang="de-DE" dirty="0" smtClean="0"/>
              <a:t>Versucht, die Rollenspiele aus der Sicht der Kunstwissenschaft zu modellieren; beschreibt sie als eine Fusion eines </a:t>
            </a:r>
            <a:r>
              <a:rPr lang="de-DE" b="1" dirty="0" smtClean="0"/>
              <a:t>Wu</a:t>
            </a:r>
            <a:r>
              <a:rPr lang="de-DE" dirty="0" smtClean="0"/>
              <a:t>nderkammers und eines </a:t>
            </a:r>
            <a:r>
              <a:rPr lang="de-DE" b="1" dirty="0" smtClean="0"/>
              <a:t>Ge</a:t>
            </a:r>
            <a:r>
              <a:rPr lang="de-DE" dirty="0" smtClean="0"/>
              <a:t>samtkunstwerks</a:t>
            </a:r>
          </a:p>
          <a:p>
            <a:r>
              <a:rPr lang="de-DE" dirty="0" smtClean="0"/>
              <a:t>„Wunderkammer“ bezieht sich auf die Fähigkeit der Rollenspieler, </a:t>
            </a:r>
            <a:r>
              <a:rPr lang="de-DE" i="1" dirty="0" smtClean="0"/>
              <a:t>beliebige</a:t>
            </a:r>
            <a:r>
              <a:rPr lang="de-DE" dirty="0" smtClean="0"/>
              <a:t> neue Ideen in ihren gemeinsamen Fantasieraum </a:t>
            </a:r>
            <a:r>
              <a:rPr lang="de-DE" smtClean="0"/>
              <a:t>nahtlos einzugliedern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Wu-</a:t>
            </a:r>
            <a:r>
              <a:rPr lang="de-DE" dirty="0" err="1" smtClean="0"/>
              <a:t>Ge</a:t>
            </a:r>
            <a:r>
              <a:rPr lang="de-DE" dirty="0" smtClean="0"/>
              <a:t> Modell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925216" cy="79216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Gesamtkunstwerk aus vier Kunstarten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2"/>
          </p:nvPr>
        </p:nvGraphicFramePr>
        <p:xfrm>
          <a:off x="608013" y="1447800"/>
          <a:ext cx="7924427" cy="3193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683"/>
                <a:gridCol w="3312368"/>
                <a:gridCol w="3384376"/>
              </a:tblGrid>
              <a:tr h="32501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Achsen</a:t>
                      </a:r>
                      <a:endParaRPr lang="de-DE" dirty="0"/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Aktion</a:t>
                      </a:r>
                      <a:endParaRPr lang="de-DE" dirty="0"/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Reflexion</a:t>
                      </a:r>
                      <a:endParaRPr lang="de-DE" dirty="0"/>
                    </a:p>
                  </a:txBody>
                  <a:tcPr marL="43919" marR="43919" anchor="ctr"/>
                </a:tc>
              </a:tr>
              <a:tr h="1399416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Abstrakt</a:t>
                      </a:r>
                      <a:endParaRPr lang="de-DE" dirty="0"/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Ludus</a:t>
                      </a:r>
                      <a:endParaRPr lang="de-DE" b="1" baseline="0" dirty="0" smtClean="0"/>
                    </a:p>
                    <a:p>
                      <a:pPr algn="ctr"/>
                      <a:r>
                        <a:rPr lang="de-DE" baseline="0" dirty="0" smtClean="0"/>
                        <a:t>(Spieldesign)</a:t>
                      </a:r>
                      <a:endParaRPr lang="de-DE" dirty="0"/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Sub-</a:t>
                      </a:r>
                      <a:r>
                        <a:rPr lang="de-DE" b="1" dirty="0" err="1" smtClean="0"/>
                        <a:t>Creation</a:t>
                      </a:r>
                      <a:endParaRPr lang="de-DE" b="1" dirty="0" smtClean="0"/>
                    </a:p>
                    <a:p>
                      <a:pPr algn="ctr"/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Mythopoeia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 marL="43919" marR="43919" anchor="ctr"/>
                </a:tc>
              </a:tr>
              <a:tr h="142815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Konkret</a:t>
                      </a:r>
                      <a:endParaRPr lang="de-DE" dirty="0"/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Performance</a:t>
                      </a:r>
                    </a:p>
                    <a:p>
                      <a:pPr algn="ctr"/>
                      <a:r>
                        <a:rPr lang="de-DE" dirty="0" smtClean="0"/>
                        <a:t>(Aufführungskunst)</a:t>
                      </a:r>
                    </a:p>
                  </a:txBody>
                  <a:tcPr marL="43919" marR="439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Narrative</a:t>
                      </a:r>
                    </a:p>
                    <a:p>
                      <a:pPr algn="ctr"/>
                      <a:r>
                        <a:rPr lang="de-DE" dirty="0" smtClean="0"/>
                        <a:t>(Erzählungskunst)</a:t>
                      </a:r>
                      <a:endParaRPr lang="de-DE" dirty="0"/>
                    </a:p>
                  </a:txBody>
                  <a:tcPr marL="43919" marR="43919"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Montolas</a:t>
            </a:r>
            <a:r>
              <a:rPr lang="de-DE" dirty="0" smtClean="0"/>
              <a:t> „Unsichtbare Regeln“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Ausgearbeitet 2005-08 von Markus </a:t>
            </a:r>
            <a:r>
              <a:rPr lang="de-DE" dirty="0" err="1" smtClean="0"/>
              <a:t>Montola</a:t>
            </a:r>
            <a:r>
              <a:rPr lang="de-DE" dirty="0" smtClean="0"/>
              <a:t> für das International Journal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Role-Playing</a:t>
            </a:r>
            <a:r>
              <a:rPr lang="de-DE" dirty="0" smtClean="0"/>
              <a:t>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http://www.ijrp.subcultures.nl/wp-content/uploads/2009/01/</a:t>
            </a:r>
            <a:br>
              <a:rPr lang="de-DE" sz="2000" dirty="0" smtClean="0">
                <a:hlinkClick r:id="rId3"/>
              </a:rPr>
            </a:br>
            <a:r>
              <a:rPr lang="de-DE" sz="2000" dirty="0" smtClean="0">
                <a:hlinkClick r:id="rId3"/>
              </a:rPr>
              <a:t>montola_the_invisible_rules_of_role_playing.pdf</a:t>
            </a:r>
            <a:r>
              <a:rPr lang="de-DE" sz="2000" dirty="0" smtClean="0"/>
              <a:t>)</a:t>
            </a:r>
            <a:endParaRPr lang="de-DE" dirty="0" smtClean="0"/>
          </a:p>
          <a:p>
            <a:r>
              <a:rPr lang="de-DE" dirty="0" err="1" smtClean="0"/>
              <a:t>Montola</a:t>
            </a:r>
            <a:r>
              <a:rPr lang="de-DE" dirty="0" smtClean="0"/>
              <a:t> hat dem Modell keinen Eigennamen gegeben, deshalb ist es nur als „Invisible Rules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Role-Playing</a:t>
            </a:r>
            <a:r>
              <a:rPr lang="de-DE" dirty="0" smtClean="0"/>
              <a:t>“ bekannt</a:t>
            </a:r>
          </a:p>
          <a:p>
            <a:r>
              <a:rPr lang="de-DE" dirty="0" smtClean="0"/>
              <a:t>Betrachtet Rollenspiele sowohl als formale Systeme, als auch als soziale Aktivitäten und findet ihren kleinsten gemeinsamen Nenner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Montolas</a:t>
            </a:r>
            <a:r>
              <a:rPr lang="de-DE" dirty="0" smtClean="0"/>
              <a:t> „Unsichtbare Regeln“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Weltregel</a:t>
            </a:r>
            <a:r>
              <a:rPr lang="de-DE" dirty="0" smtClean="0"/>
              <a:t>: Rollenspielen ist das interaktive Definieren und Neudefinieren von einer erfundenen Spielwelt</a:t>
            </a:r>
            <a:endParaRPr lang="de-DE" dirty="0"/>
          </a:p>
          <a:p>
            <a:r>
              <a:rPr lang="de-DE" b="1" dirty="0" smtClean="0"/>
              <a:t>Machtregel</a:t>
            </a:r>
            <a:r>
              <a:rPr lang="de-DE" dirty="0" smtClean="0"/>
              <a:t>: Die Macht, die Spielwelt zu definieren, ist unter den Teilnehmern verteilt, d.h. es gibt eine Machthierarchie</a:t>
            </a:r>
          </a:p>
          <a:p>
            <a:r>
              <a:rPr lang="de-DE" b="1" dirty="0" smtClean="0"/>
              <a:t>Charakterregel</a:t>
            </a:r>
            <a:r>
              <a:rPr lang="de-DE" dirty="0" smtClean="0"/>
              <a:t>: Die Spieler definieren die Welt durch in sie integrierte und personifizierte Charakterwesen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Modellarten:</a:t>
            </a:r>
          </a:p>
          <a:p>
            <a:pPr lvl="1"/>
            <a:r>
              <a:rPr lang="de-DE" dirty="0" smtClean="0"/>
              <a:t>Normativ:	„So sollt ihr spielen!“</a:t>
            </a:r>
          </a:p>
          <a:p>
            <a:pPr lvl="1"/>
            <a:r>
              <a:rPr lang="de-DE" dirty="0" smtClean="0"/>
              <a:t>Deskriptiv:	„So spielen wir halt.“</a:t>
            </a:r>
          </a:p>
          <a:p>
            <a:r>
              <a:rPr lang="de-DE" dirty="0" smtClean="0"/>
              <a:t>Es gibt so viele Rollenspielmodelle wie Rollenspieler, und diese Präsentation kann natürlich nicht alle auflisten, die es gibt</a:t>
            </a:r>
          </a:p>
          <a:p>
            <a:r>
              <a:rPr lang="de-DE" dirty="0" smtClean="0"/>
              <a:t>Im Folgenden werden neun (überwiegend deskriptive) Rollenspielmodelle und ein allgemeines Spielmodell vorgestellt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Montolas</a:t>
            </a:r>
            <a:r>
              <a:rPr lang="de-DE" dirty="0" smtClean="0"/>
              <a:t> „Unsichtbare Regeln“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01210" cy="4218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8482"/>
                <a:gridCol w="2160240"/>
                <a:gridCol w="2160240"/>
                <a:gridCol w="2232248"/>
              </a:tblGrid>
              <a:tr h="342595">
                <a:tc>
                  <a:txBody>
                    <a:bodyPr/>
                    <a:lstStyle/>
                    <a:p>
                      <a:r>
                        <a:rPr lang="de-DE" dirty="0" smtClean="0"/>
                        <a:t>Ebene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Regeln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Interaktionen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Ziele</a:t>
                      </a:r>
                      <a:endParaRPr lang="de-DE" dirty="0"/>
                    </a:p>
                  </a:txBody>
                  <a:tcPr/>
                </a:tc>
              </a:tr>
              <a:tr h="1284108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Exogen</a:t>
                      </a:r>
                      <a:r>
                        <a:rPr lang="de-DE" baseline="0" dirty="0" smtClean="0"/>
                        <a:t> (Soziales)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Off-Topic-Reden ist beim Spielen verboten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Regelanpassung den anderen vorschlagen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Spaß zu haben;</a:t>
                      </a:r>
                      <a: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 kreative Agenden (GNS)</a:t>
                      </a:r>
                    </a:p>
                  </a:txBody>
                  <a:tcPr anchor="ctr"/>
                </a:tc>
              </a:tr>
              <a:tr h="1284108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Endogen (Spiel)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Langschwert macht 1W8 Schaden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Schicksalspunkt </a:t>
                      </a: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ausgeben,</a:t>
                      </a:r>
                      <a:b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 erneut</a:t>
                      </a:r>
                      <a:b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 würfeln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„Endspiel“-Konditionen</a:t>
                      </a:r>
                      <a: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(z.B. in </a:t>
                      </a:r>
                      <a:r>
                        <a:rPr kumimoji="0" lang="de-DE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MLWM</a:t>
                      </a:r>
                      <a: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dirty="0"/>
                    </a:p>
                  </a:txBody>
                  <a:tcPr anchor="ctr"/>
                </a:tc>
              </a:tr>
              <a:tr h="1284108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Diegetisch (Fiktion)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 das</a:t>
                      </a:r>
                      <a:r>
                        <a:rPr kumimoji="0" lang="de-D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Adel darf </a:t>
                      </a: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der Stadt Waffen führen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Gold ausgeben, um Gerüchte zu sammeln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Macht und Reichtum zu kommen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Es gibt viele unterschiedliche Rollenspiel-Arten und sogar (Sub)Kulturen und keine davon ist „richtiger“ als die anderen</a:t>
            </a:r>
          </a:p>
          <a:p>
            <a:r>
              <a:rPr lang="de-DE" dirty="0" smtClean="0"/>
              <a:t>Alle Modelle beschreiben im Grunde, wie die Rollenspieler gemeinschaftlich eine imaginäre Spielwelt erschaffen und durch Charaktere mit ihr interagieren können</a:t>
            </a:r>
          </a:p>
          <a:p>
            <a:r>
              <a:rPr lang="de-DE" dirty="0" smtClean="0"/>
              <a:t>Ein Rollenspiel ist gleichzeitig ein formales interaktives System und ein gesellschaftliche Leistung, die auf mehreren Ebenen abläuft</a:t>
            </a:r>
          </a:p>
          <a:p>
            <a:r>
              <a:rPr lang="de-DE" dirty="0" smtClean="0"/>
              <a:t>In USA wird die Rollenspieltheorie primär von Spieler und Indie-Designer vorangetrieben, in Skandinavien ist sie dagegen ein in der Akademie anerkanntes Forschungsgebiet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489696" cy="4389120"/>
          </a:xfrm>
        </p:spPr>
        <p:txBody>
          <a:bodyPr>
            <a:normAutofit/>
          </a:bodyPr>
          <a:lstStyle/>
          <a:p>
            <a:r>
              <a:rPr lang="de-DE" dirty="0" smtClean="0"/>
              <a:t>Einschub: MDA-Model</a:t>
            </a:r>
          </a:p>
          <a:p>
            <a:endParaRPr lang="de-DE" dirty="0" smtClean="0"/>
          </a:p>
          <a:p>
            <a:r>
              <a:rPr lang="de-DE" dirty="0" err="1" smtClean="0"/>
              <a:t>Threefold</a:t>
            </a:r>
            <a:r>
              <a:rPr lang="de-DE" dirty="0" smtClean="0"/>
              <a:t> Model (GDS)</a:t>
            </a:r>
          </a:p>
          <a:p>
            <a:endParaRPr lang="de-DE" dirty="0" smtClean="0"/>
          </a:p>
          <a:p>
            <a:r>
              <a:rPr lang="de-DE" dirty="0" smtClean="0"/>
              <a:t>The Big Model (GNS)</a:t>
            </a:r>
          </a:p>
          <a:p>
            <a:endParaRPr lang="de-DE" dirty="0" smtClean="0"/>
          </a:p>
          <a:p>
            <a:r>
              <a:rPr lang="de-DE" dirty="0" smtClean="0"/>
              <a:t>GEN(der) </a:t>
            </a:r>
            <a:r>
              <a:rPr lang="de-DE" dirty="0" err="1" smtClean="0"/>
              <a:t>Theory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Layers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Design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5004048" y="530352"/>
            <a:ext cx="3683232" cy="4389120"/>
          </a:xfrm>
        </p:spPr>
        <p:txBody>
          <a:bodyPr>
            <a:normAutofit/>
          </a:bodyPr>
          <a:lstStyle/>
          <a:p>
            <a:r>
              <a:rPr lang="de-DE" dirty="0" smtClean="0"/>
              <a:t>Color </a:t>
            </a:r>
            <a:r>
              <a:rPr lang="de-DE" dirty="0" err="1" smtClean="0"/>
              <a:t>Theory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Channel </a:t>
            </a:r>
            <a:r>
              <a:rPr lang="de-DE" dirty="0" err="1" smtClean="0"/>
              <a:t>Theory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Meilahti</a:t>
            </a:r>
            <a:r>
              <a:rPr lang="de-DE" dirty="0" smtClean="0"/>
              <a:t> Model</a:t>
            </a:r>
          </a:p>
          <a:p>
            <a:endParaRPr lang="de-DE" dirty="0" smtClean="0"/>
          </a:p>
          <a:p>
            <a:r>
              <a:rPr lang="de-DE" dirty="0" smtClean="0"/>
              <a:t>Wu-</a:t>
            </a:r>
            <a:r>
              <a:rPr lang="de-DE" dirty="0" err="1" smtClean="0"/>
              <a:t>Ge</a:t>
            </a:r>
            <a:r>
              <a:rPr lang="de-DE" dirty="0" smtClean="0"/>
              <a:t> Model</a:t>
            </a:r>
          </a:p>
          <a:p>
            <a:endParaRPr lang="de-DE" dirty="0" smtClean="0"/>
          </a:p>
          <a:p>
            <a:r>
              <a:rPr lang="de-DE" dirty="0" smtClean="0"/>
              <a:t>„</a:t>
            </a:r>
            <a:r>
              <a:rPr lang="de-DE" dirty="0" err="1" smtClean="0"/>
              <a:t>Montola</a:t>
            </a:r>
            <a:r>
              <a:rPr lang="de-DE" dirty="0" smtClean="0"/>
              <a:t>-Modell“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Einschub: MDA-Modell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Nicht Rollenspiel-spezifisch</a:t>
            </a:r>
          </a:p>
          <a:p>
            <a:r>
              <a:rPr lang="de-DE" dirty="0" smtClean="0"/>
              <a:t>2004 von Robin </a:t>
            </a:r>
            <a:r>
              <a:rPr lang="de-DE" dirty="0" err="1" smtClean="0"/>
              <a:t>Hunicke</a:t>
            </a:r>
            <a:r>
              <a:rPr lang="de-DE" dirty="0" smtClean="0"/>
              <a:t> et al. vorgeschlagen </a:t>
            </a:r>
            <a:r>
              <a:rPr lang="de-DE" sz="2200" dirty="0" smtClean="0"/>
              <a:t>(</a:t>
            </a:r>
            <a:r>
              <a:rPr lang="de-DE" sz="2200" dirty="0" smtClean="0">
                <a:hlinkClick r:id="rId3"/>
              </a:rPr>
              <a:t>http://www.cs.northwestern.edu/~hunicke/MDA.pdf</a:t>
            </a:r>
            <a:r>
              <a:rPr lang="de-DE" sz="2200" dirty="0" smtClean="0"/>
              <a:t>)</a:t>
            </a:r>
            <a:endParaRPr lang="de-DE" dirty="0" smtClean="0"/>
          </a:p>
          <a:p>
            <a:r>
              <a:rPr lang="de-DE" dirty="0" smtClean="0"/>
              <a:t>Die Kernaussage ist, dass Spiele gleichzeitig auf drei Ebenen existieren:</a:t>
            </a:r>
          </a:p>
          <a:p>
            <a:pPr lvl="1"/>
            <a:r>
              <a:rPr lang="de-DE" b="1" dirty="0" smtClean="0"/>
              <a:t>M</a:t>
            </a:r>
            <a:r>
              <a:rPr lang="de-DE" dirty="0" smtClean="0"/>
              <a:t>echaniken (harte Spielregeln)</a:t>
            </a:r>
          </a:p>
          <a:p>
            <a:pPr lvl="1"/>
            <a:r>
              <a:rPr lang="de-DE" b="1" dirty="0" smtClean="0"/>
              <a:t>D</a:t>
            </a:r>
            <a:r>
              <a:rPr lang="de-DE" dirty="0" smtClean="0"/>
              <a:t>ynamiken (was die Spieler damit machen)</a:t>
            </a:r>
          </a:p>
          <a:p>
            <a:pPr lvl="1"/>
            <a:r>
              <a:rPr lang="de-DE" b="1" dirty="0" err="1" smtClean="0"/>
              <a:t>Ä</a:t>
            </a:r>
            <a:r>
              <a:rPr lang="de-DE" dirty="0" err="1" smtClean="0"/>
              <a:t>sthetiken</a:t>
            </a:r>
            <a:r>
              <a:rPr lang="de-DE" dirty="0" smtClean="0"/>
              <a:t> (was die Spieler davon haben)</a:t>
            </a:r>
          </a:p>
          <a:p>
            <a:r>
              <a:rPr lang="de-DE" dirty="0" smtClean="0"/>
              <a:t>Designer können nur </a:t>
            </a:r>
            <a:br>
              <a:rPr lang="de-DE" dirty="0" smtClean="0"/>
            </a:br>
            <a:r>
              <a:rPr lang="de-DE" dirty="0" smtClean="0"/>
              <a:t>Mechaniken steuern, </a:t>
            </a:r>
            <a:br>
              <a:rPr lang="de-DE" dirty="0" smtClean="0"/>
            </a:br>
            <a:r>
              <a:rPr lang="de-DE" dirty="0" smtClean="0"/>
              <a:t>bei den Spielern bleibt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aber hauptsächlich die Ästhetik hängen!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8339" y="3489963"/>
            <a:ext cx="3384376" cy="8811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Einschub: MDA-Modell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/>
          </a:bodyPr>
          <a:lstStyle/>
          <a:p>
            <a:r>
              <a:rPr lang="de-DE" dirty="0" smtClean="0"/>
              <a:t>Gängige Spiel-</a:t>
            </a:r>
            <a:r>
              <a:rPr lang="de-DE" dirty="0" err="1" smtClean="0"/>
              <a:t>Ästhetiken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Empfindung („Spiel als Sinnesgenuss“)</a:t>
            </a:r>
          </a:p>
          <a:p>
            <a:pPr lvl="1"/>
            <a:r>
              <a:rPr lang="de-DE" dirty="0" smtClean="0"/>
              <a:t>Fantasie („Spiel als Eskapismus“)</a:t>
            </a:r>
          </a:p>
          <a:p>
            <a:pPr lvl="1"/>
            <a:r>
              <a:rPr lang="de-DE" dirty="0" smtClean="0"/>
              <a:t>Erzählung („Spiel als Drama“)</a:t>
            </a:r>
          </a:p>
          <a:p>
            <a:pPr lvl="1"/>
            <a:r>
              <a:rPr lang="de-DE" dirty="0" smtClean="0"/>
              <a:t>Herausforderung („Spiel als Hindernislauf“)</a:t>
            </a:r>
          </a:p>
          <a:p>
            <a:pPr lvl="1"/>
            <a:r>
              <a:rPr lang="de-DE" dirty="0" smtClean="0"/>
              <a:t>Gesellschaft („Spiel </a:t>
            </a:r>
            <a:r>
              <a:rPr lang="de-DE" smtClean="0"/>
              <a:t>als soziale Aktivität</a:t>
            </a:r>
            <a:r>
              <a:rPr lang="de-DE" dirty="0" smtClean="0"/>
              <a:t>“)</a:t>
            </a:r>
          </a:p>
          <a:p>
            <a:pPr lvl="1"/>
            <a:r>
              <a:rPr lang="de-DE" dirty="0" smtClean="0"/>
              <a:t>Erkundung („Spiel als unbekanntes Land“)</a:t>
            </a:r>
          </a:p>
          <a:p>
            <a:pPr lvl="1"/>
            <a:r>
              <a:rPr lang="de-DE" dirty="0" smtClean="0"/>
              <a:t>Ausdruck („Spiel als Selbstfindung“)</a:t>
            </a:r>
          </a:p>
          <a:p>
            <a:pPr lvl="1"/>
            <a:r>
              <a:rPr lang="de-DE" dirty="0" smtClean="0"/>
              <a:t>Unterwerfung („Spiel als Zeitvertreibung“)</a:t>
            </a:r>
          </a:p>
          <a:p>
            <a:pPr lvl="1"/>
            <a:r>
              <a:rPr lang="de-DE" dirty="0" smtClean="0"/>
              <a:t>Wettkampf („Spiel als Turnier“)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Shared</a:t>
            </a:r>
            <a:r>
              <a:rPr lang="de-DE" dirty="0" smtClean="0"/>
              <a:t> Fantasy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Wohl das allererste Rollenspielmodell wurde 1983 von Gary Alan Fine in seinem Buch „</a:t>
            </a:r>
            <a:r>
              <a:rPr lang="en-US" dirty="0" smtClean="0"/>
              <a:t>Shared Fantasy: Role-Playing Games as Social Worlds</a:t>
            </a:r>
            <a:r>
              <a:rPr lang="de-DE" dirty="0" smtClean="0"/>
              <a:t>“ vorgeschlagen</a:t>
            </a:r>
          </a:p>
          <a:p>
            <a:endParaRPr lang="de-DE" dirty="0" smtClean="0"/>
          </a:p>
          <a:p>
            <a:r>
              <a:rPr lang="de-DE" dirty="0" smtClean="0"/>
              <a:t>Leider gibt es nach meinem besten Wissen in ganz Karlsruhe keine Kopie davon, deshalb kann ich davon nichts berichten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Threefold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Historisch eins der ersten moderne Modelle und definitiv das am meisten diskutierte</a:t>
            </a:r>
          </a:p>
          <a:p>
            <a:r>
              <a:rPr lang="de-DE" dirty="0" smtClean="0"/>
              <a:t>Vorgeschlagen 1997 von Mary </a:t>
            </a:r>
            <a:r>
              <a:rPr lang="de-DE" dirty="0" err="1" smtClean="0"/>
              <a:t>Kuhner</a:t>
            </a:r>
            <a:r>
              <a:rPr lang="de-DE" dirty="0" smtClean="0"/>
              <a:t> auf </a:t>
            </a:r>
            <a:r>
              <a:rPr lang="de-DE" dirty="0" err="1" smtClean="0"/>
              <a:t>Usenet</a:t>
            </a:r>
            <a:r>
              <a:rPr lang="de-DE" dirty="0" smtClean="0"/>
              <a:t> und niedergeschrieben von John H. Kim (</a:t>
            </a:r>
            <a:r>
              <a:rPr lang="de-DE" sz="2200" dirty="0" smtClean="0">
                <a:hlinkClick r:id="rId3"/>
              </a:rPr>
              <a:t>http://www.darkshire.net/~jhkim/rpg/theory/threefold/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Kernaussage: Rollenspieler haben beim Spielen unterschiedlichen Ziele und keins davon ist von sich aus richtiger als andere („</a:t>
            </a:r>
            <a:r>
              <a:rPr lang="de-DE" dirty="0" err="1" smtClean="0"/>
              <a:t>Diversity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“)</a:t>
            </a:r>
          </a:p>
          <a:p>
            <a:endParaRPr lang="de-DE" dirty="0" smtClean="0"/>
          </a:p>
          <a:p>
            <a:r>
              <a:rPr lang="de-DE" dirty="0" smtClean="0"/>
              <a:t>Hintergrund: Endlose Flame </a:t>
            </a:r>
            <a:r>
              <a:rPr lang="de-DE" dirty="0" err="1" smtClean="0"/>
              <a:t>Wars</a:t>
            </a:r>
            <a:r>
              <a:rPr lang="de-DE" dirty="0" smtClean="0"/>
              <a:t> darum, ob die klassischen Rollenspiele besser sind als die neumodischen erzählungsorientierten Spiele wie </a:t>
            </a:r>
            <a:r>
              <a:rPr lang="de-DE" i="1" dirty="0" smtClean="0"/>
              <a:t>Over </a:t>
            </a:r>
            <a:r>
              <a:rPr lang="de-DE" i="1" dirty="0" err="1" smtClean="0"/>
              <a:t>the</a:t>
            </a:r>
            <a:r>
              <a:rPr lang="de-DE" i="1" dirty="0" smtClean="0"/>
              <a:t> Edge</a:t>
            </a:r>
            <a:r>
              <a:rPr lang="de-DE" dirty="0" smtClean="0"/>
              <a:t>, </a:t>
            </a:r>
            <a:r>
              <a:rPr lang="de-DE" i="1" dirty="0" err="1" smtClean="0"/>
              <a:t>Everway</a:t>
            </a:r>
            <a:r>
              <a:rPr lang="de-DE" dirty="0" smtClean="0"/>
              <a:t>, usw.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Threefold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441081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Drei Rollenspielziele wurden identifiziert:</a:t>
            </a:r>
          </a:p>
          <a:p>
            <a:pPr lvl="1"/>
            <a:r>
              <a:rPr lang="de-DE" b="1" dirty="0" smtClean="0"/>
              <a:t>G</a:t>
            </a:r>
            <a:r>
              <a:rPr lang="de-DE" dirty="0" smtClean="0"/>
              <a:t>ame: Spieler wollen Herausforderung</a:t>
            </a:r>
            <a:br>
              <a:rPr lang="de-DE" dirty="0" smtClean="0"/>
            </a:br>
            <a:r>
              <a:rPr lang="de-DE" dirty="0" smtClean="0"/>
              <a:t>und den Wettkampf untereinander</a:t>
            </a:r>
          </a:p>
          <a:p>
            <a:pPr lvl="1"/>
            <a:r>
              <a:rPr lang="de-DE" b="1" dirty="0" smtClean="0"/>
              <a:t>D</a:t>
            </a:r>
            <a:r>
              <a:rPr lang="de-DE" dirty="0" smtClean="0"/>
              <a:t>rama: Spieler wollen eine dramatische </a:t>
            </a:r>
            <a:br>
              <a:rPr lang="de-DE" dirty="0" smtClean="0"/>
            </a:br>
            <a:r>
              <a:rPr lang="de-DE" dirty="0" smtClean="0"/>
              <a:t>Erzählung und Selbstausdruck</a:t>
            </a:r>
          </a:p>
          <a:p>
            <a:pPr lvl="1"/>
            <a:r>
              <a:rPr lang="de-DE" b="1" dirty="0" smtClean="0"/>
              <a:t>S</a:t>
            </a:r>
            <a:r>
              <a:rPr lang="de-DE" dirty="0" smtClean="0"/>
              <a:t>imulation: Spieler wollen die Konsistenz</a:t>
            </a:r>
            <a:br>
              <a:rPr lang="de-DE" dirty="0" smtClean="0"/>
            </a:br>
            <a:r>
              <a:rPr lang="de-DE" dirty="0" smtClean="0"/>
              <a:t>im Geschehen und v.a. kein Meta-Game</a:t>
            </a:r>
          </a:p>
          <a:p>
            <a:endParaRPr lang="de-DE" dirty="0" smtClean="0"/>
          </a:p>
          <a:p>
            <a:r>
              <a:rPr lang="de-DE" dirty="0" smtClean="0"/>
              <a:t>„Mischbetrieb“ ist möglich, aber das Hervorheben eines Ziels unterdruckt die beiden anderen</a:t>
            </a:r>
          </a:p>
          <a:p>
            <a:r>
              <a:rPr lang="de-DE" dirty="0" smtClean="0"/>
              <a:t>Das Model wurde von „</a:t>
            </a:r>
            <a:r>
              <a:rPr lang="de-DE" dirty="0" err="1" smtClean="0"/>
              <a:t>Simulationisten</a:t>
            </a:r>
            <a:r>
              <a:rPr lang="de-DE" dirty="0" smtClean="0"/>
              <a:t>“ verfasst, die mit anderen Zielen nur bedingt vertraut waren (vor allem die „</a:t>
            </a:r>
            <a:r>
              <a:rPr lang="de-DE" dirty="0" err="1" smtClean="0"/>
              <a:t>Gamisten</a:t>
            </a:r>
            <a:r>
              <a:rPr lang="de-DE" dirty="0" smtClean="0"/>
              <a:t>“ seien dadurch entstellt)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Mikhail Aristov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1027" name="Picture 3" descr="C:\Users\Koveras\Documents\Games\!Theory\Intro Course\G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80728"/>
            <a:ext cx="1974726" cy="1734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1857</Words>
  <Application>Microsoft Office PowerPoint</Application>
  <PresentationFormat>Bildschirmpräsentation (4:3)</PresentationFormat>
  <Paragraphs>293</Paragraphs>
  <Slides>32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Ganymed</vt:lpstr>
      <vt:lpstr>Modelle von Rollenspiele</vt:lpstr>
      <vt:lpstr>Motivation</vt:lpstr>
      <vt:lpstr>Einleitung</vt:lpstr>
      <vt:lpstr>Überblick</vt:lpstr>
      <vt:lpstr>Einschub: MDA-Modell</vt:lpstr>
      <vt:lpstr>Einschub: MDA-Modell</vt:lpstr>
      <vt:lpstr>Shared Fantasy</vt:lpstr>
      <vt:lpstr>The Threefold Model</vt:lpstr>
      <vt:lpstr>The Threefold Model</vt:lpstr>
      <vt:lpstr>The Threefold Model</vt:lpstr>
      <vt:lpstr>GNS Theory / The Big Model</vt:lpstr>
      <vt:lpstr>The Big Model</vt:lpstr>
      <vt:lpstr>The Big Model</vt:lpstr>
      <vt:lpstr>The Big Model</vt:lpstr>
      <vt:lpstr>GEN(der) Theory</vt:lpstr>
      <vt:lpstr>GEN(der) Theory</vt:lpstr>
      <vt:lpstr>Layers of Design</vt:lpstr>
      <vt:lpstr>Layers of Design</vt:lpstr>
      <vt:lpstr>Layers of Design</vt:lpstr>
      <vt:lpstr>Color Theory</vt:lpstr>
      <vt:lpstr>Color Theory</vt:lpstr>
      <vt:lpstr>Channel Theory</vt:lpstr>
      <vt:lpstr>Channel Theory</vt:lpstr>
      <vt:lpstr>Meilahti Model</vt:lpstr>
      <vt:lpstr>Meilahti Model</vt:lpstr>
      <vt:lpstr>Wu-Ge Modell</vt:lpstr>
      <vt:lpstr>Wu-Ge Modell</vt:lpstr>
      <vt:lpstr>Montolas „Unsichtbare Regeln“</vt:lpstr>
      <vt:lpstr>Montolas „Unsichtbare Regeln“</vt:lpstr>
      <vt:lpstr>Montolas „Unsichtbare Regeln“</vt:lpstr>
      <vt:lpstr>Fazit</vt:lpstr>
      <vt:lpstr>Fragen?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Modelle von Rollenspiele</dc:title>
  <dc:creator>Koveras</dc:creator>
  <cp:lastModifiedBy>Mikhail Aristov</cp:lastModifiedBy>
  <cp:revision>367</cp:revision>
  <dcterms:created xsi:type="dcterms:W3CDTF">2016-06-29T19:26:33Z</dcterms:created>
  <dcterms:modified xsi:type="dcterms:W3CDTF">2016-11-06T18:37:54Z</dcterms:modified>
</cp:coreProperties>
</file>